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313" r:id="rId2"/>
    <p:sldId id="290" r:id="rId3"/>
    <p:sldId id="279" r:id="rId4"/>
    <p:sldId id="330" r:id="rId5"/>
    <p:sldId id="353" r:id="rId6"/>
    <p:sldId id="355" r:id="rId7"/>
    <p:sldId id="356" r:id="rId8"/>
    <p:sldId id="35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/>
    <p:restoredTop sz="94694"/>
  </p:normalViewPr>
  <p:slideViewPr>
    <p:cSldViewPr snapToGrid="0">
      <p:cViewPr varScale="1">
        <p:scale>
          <a:sx n="99" d="100"/>
          <a:sy n="99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9BEB86-AAF7-C66A-6E42-5B9AD1B2D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9E3FB0-C5CB-C59C-2915-96BE788CB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EFA3-8851-5141-80C2-32FFACA1C4B4}" type="datetimeFigureOut">
              <a:rPr lang="es-ES" smtClean="0"/>
              <a:t>10/9/24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C9F326-81D4-7D73-2820-44126BEC0C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586EAE-E0E7-E53E-3BFF-DA3386D8C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27458-8048-D74E-8B5D-AC088001FA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93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142C-DE53-9B46-91A5-2AEC4D20674F}" type="datetimeFigureOut">
              <a:rPr lang="es-ES" smtClean="0"/>
              <a:t>10/9/24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C62EB-FB22-5746-B03E-32D8ABACA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27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66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88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06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312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9761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403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495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69923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294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0685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78738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43307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586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15127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6039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45880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1655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3975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8156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4" y="1496968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62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0" y="-364915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2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562516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20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7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0501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5376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742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1258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349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06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69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1964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6566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519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208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781548" y="1447548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164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3485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6334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6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99%</a:t>
            </a:r>
            <a:endParaRPr lang="en-US" dirty="0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39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1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3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94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906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876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55310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81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13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18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02045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3398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46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57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0" y="1366026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2076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3469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29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2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31837" y="3235299"/>
            <a:ext cx="910154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9600" b="1" spc="-300" dirty="0">
                <a:latin typeface="Tahoma" panose="020B0604030504040204" pitchFamily="34" charset="0"/>
              </a:rPr>
              <a:t>GRACIAS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29995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9" y="-2446859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926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268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 dirty="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5574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53438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05716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7" y="358587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911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95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428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087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8">
            <a:extLst>
              <a:ext uri="{FF2B5EF4-FFF2-40B4-BE49-F238E27FC236}">
                <a16:creationId xmlns:a16="http://schemas.microsoft.com/office/drawing/2014/main" id="{BA402992-4B79-B23A-C223-15972C78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1769395"/>
            <a:ext cx="7561315" cy="1495794"/>
          </a:xfrm>
        </p:spPr>
        <p:txBody>
          <a:bodyPr/>
          <a:lstStyle/>
          <a:p>
            <a:r>
              <a:rPr lang="fr-FR" dirty="0"/>
              <a:t>PROYECTO</a:t>
            </a:r>
            <a:br>
              <a:rPr lang="fr-FR" dirty="0"/>
            </a:br>
            <a:r>
              <a:rPr lang="fr-FR" dirty="0"/>
              <a:t>CinemExtract</a:t>
            </a:r>
            <a:endParaRPr lang="en-US" dirty="0"/>
          </a:p>
        </p:txBody>
      </p:sp>
      <p:sp>
        <p:nvSpPr>
          <p:cNvPr id="9" name="Sous-titre 9">
            <a:extLst>
              <a:ext uri="{FF2B5EF4-FFF2-40B4-BE49-F238E27FC236}">
                <a16:creationId xmlns:a16="http://schemas.microsoft.com/office/drawing/2014/main" id="{E304EAA0-D2EA-83CC-E818-398ECCFDF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04" y="3989965"/>
            <a:ext cx="9565121" cy="275909"/>
          </a:xfrm>
        </p:spPr>
        <p:txBody>
          <a:bodyPr/>
          <a:lstStyle/>
          <a:p>
            <a:r>
              <a:rPr lang="en-US" dirty="0"/>
              <a:t>Explorando el Séptimo Arte a través de Datos y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6B38BD-EAB8-7B82-875C-4C71A1BE8FD3}"/>
              </a:ext>
            </a:extLst>
          </p:cNvPr>
          <p:cNvSpPr txBox="1"/>
          <p:nvPr/>
        </p:nvSpPr>
        <p:spPr>
          <a:xfrm>
            <a:off x="9078711" y="6299540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6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3195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4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0" y="3383154"/>
            <a:ext cx="3336193" cy="516039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&amp; Scrum Master</a:t>
            </a:r>
            <a:endParaRPr lang="en-US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 dirty="0"/>
              <a:t>Yaiza</a:t>
            </a:r>
          </a:p>
          <a:p>
            <a:r>
              <a:rPr lang="en-US" dirty="0" err="1"/>
              <a:t>Matesanz</a:t>
            </a:r>
            <a:endParaRPr lang="en-US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492443"/>
          </a:xfrm>
        </p:spPr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 err="1"/>
              <a:t>Boyero</a:t>
            </a:r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492443"/>
          </a:xfrm>
        </p:spPr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Diz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</p:txBody>
      </p:sp>
      <p:pic>
        <p:nvPicPr>
          <p:cNvPr id="3" name="Picture 2" descr="Foto de perfil de Ana Boyero">
            <a:extLst>
              <a:ext uri="{FF2B5EF4-FFF2-40B4-BE49-F238E27FC236}">
                <a16:creationId xmlns:a16="http://schemas.microsoft.com/office/drawing/2014/main" id="{09DA6A62-419C-BA2D-7EFE-A382E81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4633484" y="1672401"/>
            <a:ext cx="1440000" cy="143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C95188E-3E81-1B89-1941-ADC2504435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51" y="1600655"/>
            <a:ext cx="1478940" cy="1476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CC895B0-3ECA-168F-B686-EC6D508155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3" y="1672401"/>
            <a:ext cx="1442624" cy="14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0210C0-6193-B38D-E409-FD3340AFF5ED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553998"/>
          </a:xfrm>
        </p:spPr>
        <p:txBody>
          <a:bodyPr/>
          <a:lstStyle/>
          <a:p>
            <a:r>
              <a:rPr lang="en-US" sz="3600" dirty="0"/>
              <a:t>Sprint 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94485" y="3270471"/>
            <a:ext cx="2236568" cy="245195"/>
          </a:xfrm>
        </p:spPr>
        <p:txBody>
          <a:bodyPr/>
          <a:lstStyle/>
          <a:p>
            <a:r>
              <a:rPr lang="en-US" sz="1600" dirty="0"/>
              <a:t>Extracción de Datos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7716" y="2220143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32512" y="3122192"/>
            <a:ext cx="2424729" cy="1328569"/>
          </a:xfrm>
        </p:spPr>
        <p:txBody>
          <a:bodyPr/>
          <a:lstStyle/>
          <a:p>
            <a:r>
              <a:rPr lang="en-US" sz="1600" dirty="0" err="1"/>
              <a:t>Perfeccionamiento</a:t>
            </a:r>
            <a:r>
              <a:rPr lang="en-US" sz="1600" dirty="0"/>
              <a:t> de </a:t>
            </a:r>
            <a:r>
              <a:rPr lang="en-US" sz="1600" dirty="0" err="1"/>
              <a:t>extracción</a:t>
            </a:r>
            <a:r>
              <a:rPr lang="en-US" sz="1600" dirty="0"/>
              <a:t> Datos</a:t>
            </a:r>
          </a:p>
          <a:p>
            <a:endParaRPr lang="en-US" sz="1600" dirty="0"/>
          </a:p>
          <a:p>
            <a:r>
              <a:rPr lang="en-US" sz="1600" dirty="0"/>
              <a:t>En </a:t>
            </a:r>
            <a:r>
              <a:rPr lang="en-US" sz="1600" dirty="0" err="1"/>
              <a:t>proceso</a:t>
            </a:r>
            <a:r>
              <a:rPr lang="en-US" sz="1600" dirty="0"/>
              <a:t> </a:t>
            </a:r>
            <a:r>
              <a:rPr lang="en-US" sz="1600" dirty="0" err="1"/>
              <a:t>diseño</a:t>
            </a:r>
            <a:r>
              <a:rPr lang="en-US" sz="1600" dirty="0"/>
              <a:t> </a:t>
            </a:r>
            <a:r>
              <a:rPr lang="en-US" sz="1600" dirty="0" err="1"/>
              <a:t>estructura</a:t>
            </a:r>
            <a:r>
              <a:rPr lang="en-US" sz="1600" dirty="0"/>
              <a:t> BBDD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60946" y="2217526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3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60946" y="3270470"/>
            <a:ext cx="2236568" cy="245195"/>
          </a:xfrm>
        </p:spPr>
        <p:txBody>
          <a:bodyPr/>
          <a:lstStyle/>
          <a:p>
            <a:r>
              <a:rPr lang="en-US" sz="1600" dirty="0"/>
              <a:t>Análisis y Consultas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797823"/>
            <a:ext cx="2334322" cy="1657772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Con técnicas de web scraping para extraer información de fuentes como:</a:t>
            </a:r>
          </a:p>
          <a:p>
            <a:pPr lvl="0"/>
            <a:r>
              <a:rPr lang="en-US" sz="1400" dirty="0"/>
              <a:t>- API de MoviesDataset </a:t>
            </a:r>
          </a:p>
          <a:p>
            <a:pPr lvl="0"/>
            <a:r>
              <a:rPr lang="en-US" sz="1400" dirty="0"/>
              <a:t>- IMDB</a:t>
            </a:r>
          </a:p>
          <a:p>
            <a:pPr lvl="0"/>
            <a:r>
              <a:rPr lang="en-US" sz="1400" dirty="0"/>
              <a:t>- Wikipedia</a:t>
            </a:r>
            <a:endParaRPr lang="fr-FR" sz="1400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79962" y="4798876"/>
            <a:ext cx="2334322" cy="1099998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Con toda la información obtenida del Sprint 1</a:t>
            </a:r>
            <a:endParaRPr lang="fr-FR" sz="14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60946" y="3748860"/>
            <a:ext cx="2236568" cy="1314040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De los datos almacenados para recuperar información específica.</a:t>
            </a:r>
            <a:endParaRPr lang="fr-FR" sz="1400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489BB8-8A04-879B-6CDB-832C808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en-US" dirty="0"/>
              <a:t>Planificación del proyecto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ADCE7DF-4861-DE03-D001-B30251F17D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7235825" cy="286232"/>
          </a:xfrm>
        </p:spPr>
        <p:txBody>
          <a:bodyPr/>
          <a:lstStyle/>
          <a:p>
            <a:r>
              <a:rPr lang="en-US" dirty="0"/>
              <a:t>Sprints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3B39706C-92F3-AF91-9247-87657BE82142}"/>
              </a:ext>
            </a:extLst>
          </p:cNvPr>
          <p:cNvSpPr txBox="1">
            <a:spLocks/>
          </p:cNvSpPr>
          <p:nvPr/>
        </p:nvSpPr>
        <p:spPr>
          <a:xfrm>
            <a:off x="4928839" y="4584770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1A4873D8-7FAA-4801-82C2-B22F6077835F}"/>
              </a:ext>
            </a:extLst>
          </p:cNvPr>
          <p:cNvSpPr txBox="1">
            <a:spLocks/>
          </p:cNvSpPr>
          <p:nvPr/>
        </p:nvSpPr>
        <p:spPr>
          <a:xfrm>
            <a:off x="8663192" y="4608011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1" name="ZoneTexte 19">
            <a:extLst>
              <a:ext uri="{FF2B5EF4-FFF2-40B4-BE49-F238E27FC236}">
                <a16:creationId xmlns:a16="http://schemas.microsoft.com/office/drawing/2014/main" id="{FE817A3B-0F06-FAEA-BE80-DB4949753191}"/>
              </a:ext>
            </a:extLst>
          </p:cNvPr>
          <p:cNvSpPr txBox="1"/>
          <p:nvPr/>
        </p:nvSpPr>
        <p:spPr>
          <a:xfrm>
            <a:off x="3521067" y="1132689"/>
            <a:ext cx="47769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rPr>
              <a:t>100%</a:t>
            </a:r>
          </a:p>
        </p:txBody>
      </p:sp>
      <p:sp>
        <p:nvSpPr>
          <p:cNvPr id="22" name="ZoneTexte 19">
            <a:extLst>
              <a:ext uri="{FF2B5EF4-FFF2-40B4-BE49-F238E27FC236}">
                <a16:creationId xmlns:a16="http://schemas.microsoft.com/office/drawing/2014/main" id="{2EFAC49D-608F-47E5-8879-73C88DF744EE}"/>
              </a:ext>
            </a:extLst>
          </p:cNvPr>
          <p:cNvSpPr txBox="1"/>
          <p:nvPr/>
        </p:nvSpPr>
        <p:spPr>
          <a:xfrm>
            <a:off x="7430863" y="112280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1BDF82C-E5D0-0A07-A59D-2553213B85DD}"/>
              </a:ext>
            </a:extLst>
          </p:cNvPr>
          <p:cNvSpPr txBox="1"/>
          <p:nvPr/>
        </p:nvSpPr>
        <p:spPr>
          <a:xfrm>
            <a:off x="11182472" y="110092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BBD76C8-65E3-3C3B-5371-DFF43F86FE82}"/>
              </a:ext>
            </a:extLst>
          </p:cNvPr>
          <p:cNvSpPr/>
          <p:nvPr/>
        </p:nvSpPr>
        <p:spPr>
          <a:xfrm>
            <a:off x="0" y="1409926"/>
            <a:ext cx="12192000" cy="123830"/>
          </a:xfrm>
          <a:prstGeom prst="rect">
            <a:avLst/>
          </a:prstGeom>
          <a:solidFill>
            <a:srgbClr val="EDEDED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76">
            <a:extLst>
              <a:ext uri="{FF2B5EF4-FFF2-40B4-BE49-F238E27FC236}">
                <a16:creationId xmlns:a16="http://schemas.microsoft.com/office/drawing/2014/main" id="{7D63FA10-0810-03E7-531E-21CB45A33F8C}"/>
              </a:ext>
            </a:extLst>
          </p:cNvPr>
          <p:cNvSpPr/>
          <p:nvPr/>
        </p:nvSpPr>
        <p:spPr>
          <a:xfrm>
            <a:off x="7430463" y="135514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7" name="Ellipse 76">
            <a:extLst>
              <a:ext uri="{FF2B5EF4-FFF2-40B4-BE49-F238E27FC236}">
                <a16:creationId xmlns:a16="http://schemas.microsoft.com/office/drawing/2014/main" id="{1D7E6E14-F833-90CC-5089-7B2B9AAA6D0D}"/>
              </a:ext>
            </a:extLst>
          </p:cNvPr>
          <p:cNvSpPr/>
          <p:nvPr/>
        </p:nvSpPr>
        <p:spPr>
          <a:xfrm>
            <a:off x="11186809" y="136717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D3E381D-D0C5-3682-45D5-9D0BD244FE30}"/>
              </a:ext>
            </a:extLst>
          </p:cNvPr>
          <p:cNvSpPr/>
          <p:nvPr/>
        </p:nvSpPr>
        <p:spPr>
          <a:xfrm>
            <a:off x="-3" y="1409767"/>
            <a:ext cx="3600000" cy="122400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Ellipse 76">
            <a:extLst>
              <a:ext uri="{FF2B5EF4-FFF2-40B4-BE49-F238E27FC236}">
                <a16:creationId xmlns:a16="http://schemas.microsoft.com/office/drawing/2014/main" id="{10278ABA-85AD-C94E-1A74-2FFF200EF01E}"/>
              </a:ext>
            </a:extLst>
          </p:cNvPr>
          <p:cNvSpPr/>
          <p:nvPr/>
        </p:nvSpPr>
        <p:spPr>
          <a:xfrm>
            <a:off x="3610095" y="1365904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37266A-1A4D-BFBB-F0D6-487D4041959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384077" y="3874938"/>
            <a:ext cx="3129280" cy="31547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Extracción de Datos de la </a:t>
            </a:r>
            <a:r>
              <a:rPr lang="es-ES" sz="1200" b="1" kern="0" dirty="0">
                <a:solidFill>
                  <a:srgbClr val="000000"/>
                </a:solidFill>
                <a:latin typeface="Tahoma" panose="020B0604030504040204" pitchFamily="34" charset="0"/>
              </a:rPr>
              <a:t>API CinemaExtract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Extraer películas en rangos de 15 años desde 1900 hasta 2024, de distintos géneros "Drama", "Comedy", "Action", "Fantasy", "Horror", "Mystery", "Romance" y "Thriller".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Datos de las películas: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 - Tipo (corto /película)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 corto. 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estreno  </a:t>
            </a:r>
          </a:p>
          <a:p>
            <a:pPr marL="171450" lvl="0" indent="-171450">
              <a:spcAft>
                <a:spcPts val="300"/>
              </a:spcAft>
              <a:buFontTx/>
              <a:buChar char="-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513357" y="3875381"/>
            <a:ext cx="23876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detalles de Películas con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 para navegar a sitios web de reseñas de películas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como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IMDB, y extraer detalles: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Puntuación de IMDB.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Dirección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Guionistas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Argumento.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de la película.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6901070" y="2224570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9" y="2224570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674" y="2233720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54763" y="3875381"/>
            <a:ext cx="2429933" cy="17389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relevante de las tablas de los premios Oscar desde 2000 con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Beautiful</a:t>
            </a:r>
            <a:r>
              <a:rPr kumimoji="0" lang="es-ES" sz="12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Soup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Fecha de la ceremonia.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director.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actriz.</a:t>
            </a: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291022" y="3875381"/>
            <a:ext cx="26412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detallada de los 10 principales actores de cada una de las películas extraídas en la fase 1 utilizando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(desde la página de IMDB).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nacimiento.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¿Por qué es conocido?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¿Qué hace?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Premios.</a:t>
            </a: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9BAAE277-3B23-F6E4-DFC5-58CD45CFC1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6CDE8ECE-A6CA-BEC8-C63C-32084774E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9987" y="5683207"/>
            <a:ext cx="543327" cy="543327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25A73953-E9A7-E765-D289-D05CFF466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658" y="5656247"/>
            <a:ext cx="543327" cy="543327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7291B47C-DDE5-9C32-9805-610E75B0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831" y="5675056"/>
            <a:ext cx="543327" cy="543327"/>
          </a:xfrm>
          <a:prstGeom prst="rect">
            <a:avLst/>
          </a:prstGeom>
        </p:spPr>
      </p:pic>
      <p:pic>
        <p:nvPicPr>
          <p:cNvPr id="15" name="Gráfico 14" descr="Marca de verificación con relleno sólido">
            <a:extLst>
              <a:ext uri="{FF2B5EF4-FFF2-40B4-BE49-F238E27FC236}">
                <a16:creationId xmlns:a16="http://schemas.microsoft.com/office/drawing/2014/main" id="{14CA8AE9-A47F-DB4D-6173-5BBCDDA88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2867" y="5663416"/>
            <a:ext cx="543327" cy="5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3686062"/>
            <a:ext cx="3376360" cy="2069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los detalles de los actores, el mayor reto fue gestionar la ausencia de premios de algunos actores.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La falta de información descolocaba las tablas.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i="1" u="sng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introduciendo datos que informan de que el actor consultado no tiene premios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135451"/>
            <a:ext cx="5348150" cy="1808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y visualización de los directores y guionistas, el reto ha sido la dificultad para separar los nombres correctamente, ya que aparecen aglutinados al extraerlos y para desplegar todos los nombres adicionales cuando hay más de los visibles en otra página.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kumimoji="0" lang="es-E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Aunque he intentado varios enfoques, este problema aún no está completamente resuelto y sigo trabajando en encontrar la mejor solución para presentar los datos de manera clara y precisa.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585856"/>
            <a:ext cx="3376360" cy="22544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extracción de información de las tablas de los Oscar, se facilita un link que no contiene la tabla con la información solicitada.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Entendemos que la web de Wikipedia ha modificando su estructura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Solucion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navengado por la web en busca de la url correcta y la sustituimos por la facilitada en el proyecto.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6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211972" y="3781078"/>
            <a:ext cx="3129280" cy="103874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Diseño provisional de la posible BBDD con su esquema y tablas, pendiente de terminar.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513854" y="3831142"/>
            <a:ext cx="2387622" cy="96180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Mejorar la extracción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de detalles de Películas con </a:t>
            </a:r>
            <a:r>
              <a:rPr kumimoji="0" lang="es-E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 ya que los nombres de los guionistas aparecían pegados.</a:t>
            </a: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6901070" y="2224570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9" y="2224570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674" y="2233720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54763" y="3738809"/>
            <a:ext cx="2429933" cy="77713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Pruebas  e investigar como  realizar importación de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archivos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en BBDD.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368336" y="3596412"/>
            <a:ext cx="2641222" cy="24468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kumimoji="0" lang="it-IT" sz="12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2700000" scaled="1"/>
                <a:tileRect/>
              </a:gra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Filtrado de datos de API por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type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”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Movie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”.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Imprimir los resultados de la extracción en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con todos los géneros y por año.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Mejorar la extracción de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Selenium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en detalles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Peliculas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con un identificador común que es el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Idowner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31F68A44-2184-9B7B-6EAB-3A839C2796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4001534"/>
            <a:ext cx="3376360" cy="143885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 la extracción de ficheros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API el reto ha sido que al imprimir los ficheros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en rangos de 15 años, se satura el servidor.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i="1" u="sng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extrayendo en bloques de 5 años .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504782"/>
            <a:ext cx="5348150" cy="106952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y visualización  guionistas, el reto ha sido la dificultad para separar los nombres correctamente,.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:Tras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 consultar con </a:t>
            </a:r>
            <a:r>
              <a:rPr lang="es-ES" sz="1200" u="sng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Product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u="sng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Owtner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endParaRPr kumimoji="0" lang="es-E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808995"/>
            <a:ext cx="3376360" cy="1808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 la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importación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los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ficehros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csv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el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reto es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que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no se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pueden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importar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directamente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desde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MySQL,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tenemos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errores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con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caracteres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especiales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que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es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algo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que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todavia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no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hemos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visto.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i="1" u="sng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Solucion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Inicialmente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debemos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hacerlo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desde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VSC  con Python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94015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765</Words>
  <Application>Microsoft Macintosh PowerPoint</Application>
  <PresentationFormat>Panorámica</PresentationFormat>
  <Paragraphs>122</Paragraphs>
  <Slides>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Aptos</vt:lpstr>
      <vt:lpstr>Arial</vt:lpstr>
      <vt:lpstr>Tahoma</vt:lpstr>
      <vt:lpstr>Wingdings</vt:lpstr>
      <vt:lpstr>Sopra Steria Group</vt:lpstr>
      <vt:lpstr>PROYECTO CinemExtract</vt:lpstr>
      <vt:lpstr>Nuestro Equipo</vt:lpstr>
      <vt:lpstr>Planificación del proyecto</vt:lpstr>
      <vt:lpstr>Sprint 1</vt:lpstr>
      <vt:lpstr>Sprint 1</vt:lpstr>
      <vt:lpstr>Sprint 2</vt:lpstr>
      <vt:lpstr>Sprint 2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DIAGO GIL Jose Manuel</dc:creator>
  <cp:lastModifiedBy>Maria Diz Iglesias</cp:lastModifiedBy>
  <cp:revision>22</cp:revision>
  <dcterms:created xsi:type="dcterms:W3CDTF">2024-08-31T14:39:14Z</dcterms:created>
  <dcterms:modified xsi:type="dcterms:W3CDTF">2024-09-10T13:47:53Z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2024-08-31T14:39:25Z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d4c6bc92-1e5e-45ea-a602-896f65537456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C2 – Uso Restringido </vt:lpwstr>
  </property>
</Properties>
</file>